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58" r:id="rId7"/>
    <p:sldId id="259" r:id="rId8"/>
    <p:sldId id="267" r:id="rId9"/>
    <p:sldId id="260" r:id="rId10"/>
    <p:sldId id="261" r:id="rId11"/>
    <p:sldId id="262" r:id="rId12"/>
    <p:sldId id="263"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Stacy" userId="7f67ec22-d81d-46a0-94de-250a5d7006b3" providerId="ADAL" clId="{41F9DF45-69BB-4A3B-AF51-7ABF5F3BE8A6}"/>
    <pc:docChg chg="custSel modSld">
      <pc:chgData name="Thompson, Stacy" userId="7f67ec22-d81d-46a0-94de-250a5d7006b3" providerId="ADAL" clId="{41F9DF45-69BB-4A3B-AF51-7ABF5F3BE8A6}" dt="2022-11-16T13:41:26.743" v="1" actId="478"/>
      <pc:docMkLst>
        <pc:docMk/>
      </pc:docMkLst>
      <pc:sldChg chg="delSp">
        <pc:chgData name="Thompson, Stacy" userId="7f67ec22-d81d-46a0-94de-250a5d7006b3" providerId="ADAL" clId="{41F9DF45-69BB-4A3B-AF51-7ABF5F3BE8A6}" dt="2022-11-16T13:41:22.176" v="0" actId="478"/>
        <pc:sldMkLst>
          <pc:docMk/>
          <pc:sldMk cId="432961504" sldId="256"/>
        </pc:sldMkLst>
        <pc:picChg chg="del">
          <ac:chgData name="Thompson, Stacy" userId="7f67ec22-d81d-46a0-94de-250a5d7006b3" providerId="ADAL" clId="{41F9DF45-69BB-4A3B-AF51-7ABF5F3BE8A6}" dt="2022-11-16T13:41:22.176" v="0" actId="478"/>
          <ac:picMkLst>
            <pc:docMk/>
            <pc:sldMk cId="432961504" sldId="256"/>
            <ac:picMk id="2052" creationId="{FFF593B0-03AA-4F25-A464-5DE9FD34A88B}"/>
          </ac:picMkLst>
        </pc:picChg>
      </pc:sldChg>
      <pc:sldChg chg="delSp">
        <pc:chgData name="Thompson, Stacy" userId="7f67ec22-d81d-46a0-94de-250a5d7006b3" providerId="ADAL" clId="{41F9DF45-69BB-4A3B-AF51-7ABF5F3BE8A6}" dt="2022-11-16T13:41:26.743" v="1" actId="478"/>
        <pc:sldMkLst>
          <pc:docMk/>
          <pc:sldMk cId="1447198974" sldId="262"/>
        </pc:sldMkLst>
        <pc:picChg chg="del">
          <ac:chgData name="Thompson, Stacy" userId="7f67ec22-d81d-46a0-94de-250a5d7006b3" providerId="ADAL" clId="{41F9DF45-69BB-4A3B-AF51-7ABF5F3BE8A6}" dt="2022-11-16T13:41:26.743" v="1" actId="478"/>
          <ac:picMkLst>
            <pc:docMk/>
            <pc:sldMk cId="1447198974" sldId="262"/>
            <ac:picMk id="1032" creationId="{A84F7CF7-6131-4B79-B1CA-B699098D4C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04C03-5C08-4796-8A38-773F58A03003}"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FA56F-29B6-4377-A80A-BFE69F83D399}" type="slidenum">
              <a:rPr lang="en-US" smtClean="0"/>
              <a:t>‹#›</a:t>
            </a:fld>
            <a:endParaRPr lang="en-US"/>
          </a:p>
        </p:txBody>
      </p:sp>
    </p:spTree>
    <p:extLst>
      <p:ext uri="{BB962C8B-B14F-4D97-AF65-F5344CB8AC3E}">
        <p14:creationId xmlns:p14="http://schemas.microsoft.com/office/powerpoint/2010/main" val="17546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https://edtechmethods.com/tag/20-a1/</a:t>
            </a:r>
          </a:p>
        </p:txBody>
      </p:sp>
      <p:sp>
        <p:nvSpPr>
          <p:cNvPr id="4" name="Slide Number Placeholder 3"/>
          <p:cNvSpPr>
            <a:spLocks noGrp="1"/>
          </p:cNvSpPr>
          <p:nvPr>
            <p:ph type="sldNum" sz="quarter" idx="5"/>
          </p:nvPr>
        </p:nvSpPr>
        <p:spPr/>
        <p:txBody>
          <a:bodyPr/>
          <a:lstStyle/>
          <a:p>
            <a:fld id="{4BBFA56F-29B6-4377-A80A-BFE69F83D399}" type="slidenum">
              <a:rPr lang="en-US" smtClean="0"/>
              <a:t>8</a:t>
            </a:fld>
            <a:endParaRPr lang="en-US"/>
          </a:p>
        </p:txBody>
      </p:sp>
    </p:spTree>
    <p:extLst>
      <p:ext uri="{BB962C8B-B14F-4D97-AF65-F5344CB8AC3E}">
        <p14:creationId xmlns:p14="http://schemas.microsoft.com/office/powerpoint/2010/main" val="422556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https://www.floridamemory.com/items/show/47883</a:t>
            </a:r>
          </a:p>
        </p:txBody>
      </p:sp>
      <p:sp>
        <p:nvSpPr>
          <p:cNvPr id="4" name="Slide Number Placeholder 3"/>
          <p:cNvSpPr>
            <a:spLocks noGrp="1"/>
          </p:cNvSpPr>
          <p:nvPr>
            <p:ph type="sldNum" sz="quarter" idx="5"/>
          </p:nvPr>
        </p:nvSpPr>
        <p:spPr/>
        <p:txBody>
          <a:bodyPr/>
          <a:lstStyle/>
          <a:p>
            <a:fld id="{4BBFA56F-29B6-4377-A80A-BFE69F83D399}" type="slidenum">
              <a:rPr lang="en-US" smtClean="0"/>
              <a:t>12</a:t>
            </a:fld>
            <a:endParaRPr lang="en-US"/>
          </a:p>
        </p:txBody>
      </p:sp>
    </p:spTree>
    <p:extLst>
      <p:ext uri="{BB962C8B-B14F-4D97-AF65-F5344CB8AC3E}">
        <p14:creationId xmlns:p14="http://schemas.microsoft.com/office/powerpoint/2010/main" val="251515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11/16/2022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11/16/2022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way.office.com/1K2B65B7MwklnYRn" TargetMode="Externa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leg.state.fl.us/statutes/index.cfm?App_mode=Display_Statute&amp;URL=1000-1099/1003/Sections/1003.42.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YLMK4lKQAhY" TargetMode="External"/><Relationship Id="rId1" Type="http://schemas.openxmlformats.org/officeDocument/2006/relationships/video" Target="https://www.youtube.com/embed/L7OiUx4iMWg"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8FBCD0-5612-4D31-8665-FAAF2F126061}"/>
              </a:ext>
            </a:extLst>
          </p:cNvPr>
          <p:cNvPicPr>
            <a:picLocks noChangeAspect="1"/>
          </p:cNvPicPr>
          <p:nvPr/>
        </p:nvPicPr>
        <p:blipFill>
          <a:blip r:embed="rId2"/>
          <a:stretch>
            <a:fillRect/>
          </a:stretch>
        </p:blipFill>
        <p:spPr>
          <a:xfrm>
            <a:off x="6180028" y="360725"/>
            <a:ext cx="4415683" cy="4415683"/>
          </a:xfrm>
          <a:prstGeom prst="rect">
            <a:avLst/>
          </a:prstGeom>
        </p:spPr>
      </p:pic>
      <p:pic>
        <p:nvPicPr>
          <p:cNvPr id="8" name="Graphic 7" descr="Smart Phone">
            <a:extLst>
              <a:ext uri="{FF2B5EF4-FFF2-40B4-BE49-F238E27FC236}">
                <a16:creationId xmlns:a16="http://schemas.microsoft.com/office/drawing/2014/main" id="{9DF547C9-2ED3-442B-AAF8-215935DEE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962006">
            <a:off x="388981" y="3045017"/>
            <a:ext cx="2993189" cy="2993189"/>
          </a:xfrm>
          <a:prstGeom prst="rect">
            <a:avLst/>
          </a:prstGeom>
        </p:spPr>
      </p:pic>
      <p:pic>
        <p:nvPicPr>
          <p:cNvPr id="10" name="Graphic 9" descr="Camera">
            <a:extLst>
              <a:ext uri="{FF2B5EF4-FFF2-40B4-BE49-F238E27FC236}">
                <a16:creationId xmlns:a16="http://schemas.microsoft.com/office/drawing/2014/main" id="{0C0F5D5D-6DD3-483A-AA04-8ABBCE8F3E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531" y="3239126"/>
            <a:ext cx="1537282" cy="1537282"/>
          </a:xfrm>
          <a:prstGeom prst="rect">
            <a:avLst/>
          </a:prstGeom>
        </p:spPr>
      </p:pic>
      <p:sp>
        <p:nvSpPr>
          <p:cNvPr id="11" name="TextBox 10">
            <a:extLst>
              <a:ext uri="{FF2B5EF4-FFF2-40B4-BE49-F238E27FC236}">
                <a16:creationId xmlns:a16="http://schemas.microsoft.com/office/drawing/2014/main" id="{6FEB9675-24FB-4FFD-AB4A-E782CA9B030B}"/>
              </a:ext>
            </a:extLst>
          </p:cNvPr>
          <p:cNvSpPr txBox="1"/>
          <p:nvPr/>
        </p:nvSpPr>
        <p:spPr>
          <a:xfrm>
            <a:off x="440418" y="511729"/>
            <a:ext cx="4710422" cy="1754326"/>
          </a:xfrm>
          <a:prstGeom prst="rect">
            <a:avLst/>
          </a:prstGeom>
          <a:noFill/>
        </p:spPr>
        <p:txBody>
          <a:bodyPr wrap="square" rtlCol="0">
            <a:spAutoFit/>
          </a:bodyPr>
          <a:lstStyle/>
          <a:p>
            <a:r>
              <a:rPr lang="en-US" sz="3600" dirty="0"/>
              <a:t>Converting Your Media Center to a Museum</a:t>
            </a:r>
          </a:p>
        </p:txBody>
      </p:sp>
      <p:pic>
        <p:nvPicPr>
          <p:cNvPr id="13" name="Graphic 12" descr="Arrow Slight curve">
            <a:extLst>
              <a:ext uri="{FF2B5EF4-FFF2-40B4-BE49-F238E27FC236}">
                <a16:creationId xmlns:a16="http://schemas.microsoft.com/office/drawing/2014/main" id="{0B6ACD75-C11D-43AB-B002-FADCE5C1E2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63064">
            <a:off x="4626598" y="3227797"/>
            <a:ext cx="1209839" cy="1209839"/>
          </a:xfrm>
          <a:prstGeom prst="rect">
            <a:avLst/>
          </a:prstGeom>
        </p:spPr>
      </p:pic>
    </p:spTree>
    <p:extLst>
      <p:ext uri="{BB962C8B-B14F-4D97-AF65-F5344CB8AC3E}">
        <p14:creationId xmlns:p14="http://schemas.microsoft.com/office/powerpoint/2010/main" val="43296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51F-6B41-46D8-B634-A9E0DCD7F1A8}"/>
              </a:ext>
            </a:extLst>
          </p:cNvPr>
          <p:cNvSpPr>
            <a:spLocks noGrp="1"/>
          </p:cNvSpPr>
          <p:nvPr>
            <p:ph type="title"/>
          </p:nvPr>
        </p:nvSpPr>
        <p:spPr/>
        <p:txBody>
          <a:bodyPr/>
          <a:lstStyle/>
          <a:p>
            <a:r>
              <a:rPr lang="en-US" dirty="0"/>
              <a:t>Suggestions for Classroom teachers</a:t>
            </a:r>
          </a:p>
        </p:txBody>
      </p:sp>
      <p:sp>
        <p:nvSpPr>
          <p:cNvPr id="3" name="Content Placeholder 2">
            <a:extLst>
              <a:ext uri="{FF2B5EF4-FFF2-40B4-BE49-F238E27FC236}">
                <a16:creationId xmlns:a16="http://schemas.microsoft.com/office/drawing/2014/main" id="{AD6BF459-6698-4F6F-BA13-8152D617F443}"/>
              </a:ext>
            </a:extLst>
          </p:cNvPr>
          <p:cNvSpPr>
            <a:spLocks noGrp="1"/>
          </p:cNvSpPr>
          <p:nvPr>
            <p:ph idx="1"/>
          </p:nvPr>
        </p:nvSpPr>
        <p:spPr>
          <a:xfrm>
            <a:off x="1040235" y="1728132"/>
            <a:ext cx="9702559" cy="3738213"/>
          </a:xfrm>
        </p:spPr>
        <p:txBody>
          <a:bodyPr>
            <a:normAutofit fontScale="92500" lnSpcReduction="20000"/>
          </a:bodyPr>
          <a:lstStyle/>
          <a:p>
            <a:r>
              <a:rPr lang="en-US" dirty="0"/>
              <a:t>Project types</a:t>
            </a:r>
          </a:p>
          <a:p>
            <a:pPr lvl="1"/>
            <a:r>
              <a:rPr lang="en-US" dirty="0"/>
              <a:t>Photos</a:t>
            </a:r>
          </a:p>
          <a:p>
            <a:pPr lvl="1"/>
            <a:r>
              <a:rPr lang="en-US" dirty="0"/>
              <a:t>Drawings</a:t>
            </a:r>
          </a:p>
          <a:p>
            <a:pPr lvl="1"/>
            <a:r>
              <a:rPr lang="en-US" dirty="0"/>
              <a:t>Posters</a:t>
            </a:r>
          </a:p>
          <a:p>
            <a:pPr lvl="1"/>
            <a:r>
              <a:rPr lang="en-US" dirty="0"/>
              <a:t>Poems</a:t>
            </a:r>
          </a:p>
          <a:p>
            <a:r>
              <a:rPr lang="en-US" dirty="0"/>
              <a:t>If access to technology (</a:t>
            </a:r>
            <a:r>
              <a:rPr lang="en-US" dirty="0" err="1"/>
              <a:t>ipads</a:t>
            </a:r>
            <a:r>
              <a:rPr lang="en-US" dirty="0"/>
              <a:t> and headphones)</a:t>
            </a:r>
          </a:p>
          <a:p>
            <a:pPr lvl="1"/>
            <a:r>
              <a:rPr lang="en-US" dirty="0"/>
              <a:t>Podcast (next slides)</a:t>
            </a:r>
          </a:p>
          <a:p>
            <a:pPr lvl="1"/>
            <a:r>
              <a:rPr lang="en-US" dirty="0"/>
              <a:t>Videos</a:t>
            </a:r>
          </a:p>
          <a:p>
            <a:pPr lvl="1"/>
            <a:r>
              <a:rPr lang="en-US" dirty="0" err="1"/>
              <a:t>Powerpoints</a:t>
            </a:r>
            <a:endParaRPr lang="en-US" dirty="0"/>
          </a:p>
          <a:p>
            <a:pPr lvl="1"/>
            <a:r>
              <a:rPr lang="en-US" dirty="0"/>
              <a:t>Microsoft Sway</a:t>
            </a:r>
          </a:p>
          <a:p>
            <a:pPr lvl="2"/>
            <a:r>
              <a:rPr lang="en-US" dirty="0">
                <a:hlinkClick r:id="rId2"/>
              </a:rPr>
              <a:t>https://sway.office.com/1K2B65B7MwklnYRn</a:t>
            </a:r>
            <a:r>
              <a:rPr lang="en-US" dirty="0"/>
              <a:t> </a:t>
            </a:r>
          </a:p>
        </p:txBody>
      </p:sp>
      <p:pic>
        <p:nvPicPr>
          <p:cNvPr id="4" name="Picture 3">
            <a:extLst>
              <a:ext uri="{FF2B5EF4-FFF2-40B4-BE49-F238E27FC236}">
                <a16:creationId xmlns:a16="http://schemas.microsoft.com/office/drawing/2014/main" id="{B8C6367A-F4FB-4586-841E-06CD55E6D4B2}"/>
              </a:ext>
            </a:extLst>
          </p:cNvPr>
          <p:cNvPicPr>
            <a:picLocks noChangeAspect="1"/>
          </p:cNvPicPr>
          <p:nvPr/>
        </p:nvPicPr>
        <p:blipFill>
          <a:blip r:embed="rId3"/>
          <a:stretch>
            <a:fillRect/>
          </a:stretch>
        </p:blipFill>
        <p:spPr>
          <a:xfrm>
            <a:off x="8786245" y="4453281"/>
            <a:ext cx="2857500" cy="1600200"/>
          </a:xfrm>
          <a:prstGeom prst="rect">
            <a:avLst/>
          </a:prstGeom>
        </p:spPr>
      </p:pic>
      <p:pic>
        <p:nvPicPr>
          <p:cNvPr id="6" name="Graphic 5" descr="Headphones">
            <a:extLst>
              <a:ext uri="{FF2B5EF4-FFF2-40B4-BE49-F238E27FC236}">
                <a16:creationId xmlns:a16="http://schemas.microsoft.com/office/drawing/2014/main" id="{C6B7872A-3651-4B06-9601-1E428135BE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5034" y="1728132"/>
            <a:ext cx="2586111" cy="2586111"/>
          </a:xfrm>
          <a:prstGeom prst="rect">
            <a:avLst/>
          </a:prstGeom>
        </p:spPr>
      </p:pic>
    </p:spTree>
    <p:extLst>
      <p:ext uri="{BB962C8B-B14F-4D97-AF65-F5344CB8AC3E}">
        <p14:creationId xmlns:p14="http://schemas.microsoft.com/office/powerpoint/2010/main" val="291594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1C9-F66B-423B-BEAD-6D57659A4CBA}"/>
              </a:ext>
            </a:extLst>
          </p:cNvPr>
          <p:cNvSpPr>
            <a:spLocks noGrp="1"/>
          </p:cNvSpPr>
          <p:nvPr>
            <p:ph type="title"/>
          </p:nvPr>
        </p:nvSpPr>
        <p:spPr>
          <a:xfrm>
            <a:off x="1451579" y="415637"/>
            <a:ext cx="9291215" cy="858982"/>
          </a:xfrm>
        </p:spPr>
        <p:txBody>
          <a:bodyPr>
            <a:normAutofit/>
          </a:bodyPr>
          <a:lstStyle/>
          <a:p>
            <a:r>
              <a:rPr lang="en-US" dirty="0"/>
              <a:t>Classroom teachers</a:t>
            </a:r>
          </a:p>
        </p:txBody>
      </p:sp>
      <p:sp>
        <p:nvSpPr>
          <p:cNvPr id="3" name="Content Placeholder 2">
            <a:extLst>
              <a:ext uri="{FF2B5EF4-FFF2-40B4-BE49-F238E27FC236}">
                <a16:creationId xmlns:a16="http://schemas.microsoft.com/office/drawing/2014/main" id="{6F901871-DFB2-489A-956F-C2798BB1A91A}"/>
              </a:ext>
            </a:extLst>
          </p:cNvPr>
          <p:cNvSpPr>
            <a:spLocks noGrp="1"/>
          </p:cNvSpPr>
          <p:nvPr>
            <p:ph idx="1"/>
          </p:nvPr>
        </p:nvSpPr>
        <p:spPr>
          <a:xfrm>
            <a:off x="1039091" y="1274620"/>
            <a:ext cx="9703703" cy="4191726"/>
          </a:xfrm>
        </p:spPr>
        <p:txBody>
          <a:bodyPr/>
          <a:lstStyle/>
          <a:p>
            <a:r>
              <a:rPr lang="en-US" dirty="0"/>
              <a:t>Something for students to do before, during, and after the museum</a:t>
            </a:r>
          </a:p>
          <a:p>
            <a:r>
              <a:rPr lang="en-US" dirty="0"/>
              <a:t>Let classroom teachers decide if they want an assignment</a:t>
            </a:r>
          </a:p>
          <a:p>
            <a:pPr marL="0" indent="0">
              <a:buNone/>
            </a:pPr>
            <a:endParaRPr lang="en-US" dirty="0"/>
          </a:p>
          <a:p>
            <a:r>
              <a:rPr lang="en-US" dirty="0"/>
              <a:t>Basic KWL chart</a:t>
            </a:r>
          </a:p>
          <a:p>
            <a:pPr lvl="1"/>
            <a:r>
              <a:rPr lang="en-US" dirty="0"/>
              <a:t>Knew topic ahead of time?</a:t>
            </a:r>
          </a:p>
          <a:p>
            <a:pPr lvl="1"/>
            <a:r>
              <a:rPr lang="en-US" dirty="0"/>
              <a:t>What you learned?</a:t>
            </a:r>
          </a:p>
          <a:p>
            <a:pPr lvl="1"/>
            <a:r>
              <a:rPr lang="en-US" dirty="0"/>
              <a:t>What you want to learn?</a:t>
            </a:r>
          </a:p>
        </p:txBody>
      </p:sp>
      <p:pic>
        <p:nvPicPr>
          <p:cNvPr id="4" name="Picture 3">
            <a:extLst>
              <a:ext uri="{FF2B5EF4-FFF2-40B4-BE49-F238E27FC236}">
                <a16:creationId xmlns:a16="http://schemas.microsoft.com/office/drawing/2014/main" id="{9868800B-FCFE-4080-8425-82E08A2B071B}"/>
              </a:ext>
            </a:extLst>
          </p:cNvPr>
          <p:cNvPicPr>
            <a:picLocks noChangeAspect="1"/>
          </p:cNvPicPr>
          <p:nvPr/>
        </p:nvPicPr>
        <p:blipFill rotWithShape="1">
          <a:blip r:embed="rId2"/>
          <a:srcRect l="4455" t="24470" r="63051" b="25076"/>
          <a:stretch/>
        </p:blipFill>
        <p:spPr>
          <a:xfrm>
            <a:off x="4932219" y="2646949"/>
            <a:ext cx="6811224" cy="3475931"/>
          </a:xfrm>
          <a:prstGeom prst="rect">
            <a:avLst/>
          </a:prstGeom>
        </p:spPr>
      </p:pic>
    </p:spTree>
    <p:extLst>
      <p:ext uri="{BB962C8B-B14F-4D97-AF65-F5344CB8AC3E}">
        <p14:creationId xmlns:p14="http://schemas.microsoft.com/office/powerpoint/2010/main" val="147654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947F-E87D-4DFD-B914-EAF8615843C0}"/>
              </a:ext>
            </a:extLst>
          </p:cNvPr>
          <p:cNvSpPr>
            <a:spLocks noGrp="1"/>
          </p:cNvSpPr>
          <p:nvPr>
            <p:ph type="title"/>
          </p:nvPr>
        </p:nvSpPr>
        <p:spPr>
          <a:xfrm>
            <a:off x="1451579" y="382748"/>
            <a:ext cx="9291215" cy="1049235"/>
          </a:xfrm>
        </p:spPr>
        <p:txBody>
          <a:bodyPr/>
          <a:lstStyle/>
          <a:p>
            <a:r>
              <a:rPr lang="en-US" dirty="0"/>
              <a:t>Teaching </a:t>
            </a:r>
            <a:r>
              <a:rPr lang="en-US" dirty="0" err="1"/>
              <a:t>POdcasts</a:t>
            </a:r>
            <a:endParaRPr lang="en-US" dirty="0"/>
          </a:p>
        </p:txBody>
      </p:sp>
      <p:pic>
        <p:nvPicPr>
          <p:cNvPr id="4" name="Integration of Leon High School">
            <a:hlinkClick r:id="" action="ppaction://media"/>
            <a:extLst>
              <a:ext uri="{FF2B5EF4-FFF2-40B4-BE49-F238E27FC236}">
                <a16:creationId xmlns:a16="http://schemas.microsoft.com/office/drawing/2014/main" id="{A258646D-82AC-475C-9569-9EC39AF8B24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723224" y="4635997"/>
            <a:ext cx="609600" cy="609600"/>
          </a:xfrm>
        </p:spPr>
      </p:pic>
      <p:sp>
        <p:nvSpPr>
          <p:cNvPr id="5" name="TextBox 4">
            <a:extLst>
              <a:ext uri="{FF2B5EF4-FFF2-40B4-BE49-F238E27FC236}">
                <a16:creationId xmlns:a16="http://schemas.microsoft.com/office/drawing/2014/main" id="{62F34B63-FE14-4E9B-ABCD-9107C6FD2332}"/>
              </a:ext>
            </a:extLst>
          </p:cNvPr>
          <p:cNvSpPr txBox="1"/>
          <p:nvPr/>
        </p:nvSpPr>
        <p:spPr>
          <a:xfrm>
            <a:off x="8917497" y="5437522"/>
            <a:ext cx="2810312" cy="646331"/>
          </a:xfrm>
          <a:prstGeom prst="rect">
            <a:avLst/>
          </a:prstGeom>
          <a:noFill/>
        </p:spPr>
        <p:txBody>
          <a:bodyPr wrap="square" rtlCol="0">
            <a:spAutoFit/>
          </a:bodyPr>
          <a:lstStyle/>
          <a:p>
            <a:r>
              <a:rPr lang="en-US" dirty="0"/>
              <a:t>Integration of Leon High School by Nyla C.</a:t>
            </a:r>
          </a:p>
        </p:txBody>
      </p:sp>
      <p:sp>
        <p:nvSpPr>
          <p:cNvPr id="6" name="Content Placeholder 2">
            <a:extLst>
              <a:ext uri="{FF2B5EF4-FFF2-40B4-BE49-F238E27FC236}">
                <a16:creationId xmlns:a16="http://schemas.microsoft.com/office/drawing/2014/main" id="{F1B6766E-F3E8-4723-8DB8-5028231B029D}"/>
              </a:ext>
            </a:extLst>
          </p:cNvPr>
          <p:cNvSpPr txBox="1">
            <a:spLocks/>
          </p:cNvSpPr>
          <p:nvPr/>
        </p:nvSpPr>
        <p:spPr>
          <a:xfrm>
            <a:off x="703385" y="1280160"/>
            <a:ext cx="10039409" cy="467047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indent="-457200">
              <a:buFont typeface="+mj-lt"/>
              <a:buAutoNum type="arabicPeriod"/>
            </a:pPr>
            <a:r>
              <a:rPr lang="en-US" dirty="0"/>
              <a:t>Allow students to listen to sample podcasts </a:t>
            </a:r>
          </a:p>
          <a:p>
            <a:pPr marL="457200" lvl="1" indent="0">
              <a:buNone/>
            </a:pPr>
            <a:r>
              <a:rPr lang="en-US" dirty="0"/>
              <a:t>	NPR</a:t>
            </a:r>
          </a:p>
          <a:p>
            <a:pPr marL="457200" indent="-457200">
              <a:buFont typeface="+mj-lt"/>
              <a:buAutoNum type="arabicPeriod"/>
            </a:pPr>
            <a:r>
              <a:rPr lang="en-US" dirty="0"/>
              <a:t>What is the driving question?	</a:t>
            </a:r>
          </a:p>
          <a:p>
            <a:pPr marL="457200" lvl="1" indent="0">
              <a:buNone/>
            </a:pPr>
            <a:r>
              <a:rPr lang="en-US" dirty="0"/>
              <a:t>	Sub topic or an angle</a:t>
            </a:r>
          </a:p>
          <a:p>
            <a:pPr marL="457200" indent="-457200">
              <a:buFont typeface="+mj-lt"/>
              <a:buAutoNum type="arabicPeriod"/>
            </a:pPr>
            <a:r>
              <a:rPr lang="en-US" dirty="0"/>
              <a:t>Write a rough plan (or rough draft)</a:t>
            </a:r>
          </a:p>
          <a:p>
            <a:pPr marL="457200" indent="-457200">
              <a:buFont typeface="+mj-lt"/>
              <a:buAutoNum type="arabicPeriod"/>
            </a:pPr>
            <a:r>
              <a:rPr lang="en-US" dirty="0"/>
              <a:t>Allow time to record (phones, laptops)</a:t>
            </a:r>
          </a:p>
          <a:p>
            <a:pPr marL="457200" lvl="1" indent="0">
              <a:buNone/>
            </a:pPr>
            <a:r>
              <a:rPr lang="en-US" dirty="0"/>
              <a:t>	Extra credit for expert witness interview</a:t>
            </a:r>
          </a:p>
          <a:p>
            <a:pPr marL="457200" indent="-457200">
              <a:buFont typeface="+mj-lt"/>
              <a:buAutoNum type="arabicPeriod"/>
            </a:pPr>
            <a:r>
              <a:rPr lang="en-US" dirty="0"/>
              <a:t>Audio editing software</a:t>
            </a:r>
          </a:p>
          <a:p>
            <a:pPr marL="457200" lvl="1" indent="0">
              <a:buNone/>
            </a:pPr>
            <a:r>
              <a:rPr lang="en-US" dirty="0"/>
              <a:t>	Audacity </a:t>
            </a:r>
          </a:p>
          <a:p>
            <a:pPr marL="457200" lvl="1" indent="0">
              <a:buNone/>
            </a:pPr>
            <a:endParaRPr lang="en-US" dirty="0"/>
          </a:p>
          <a:p>
            <a:pPr lvl="1"/>
            <a:endParaRPr lang="en-US" dirty="0"/>
          </a:p>
        </p:txBody>
      </p:sp>
      <p:pic>
        <p:nvPicPr>
          <p:cNvPr id="8" name="Picture 7">
            <a:extLst>
              <a:ext uri="{FF2B5EF4-FFF2-40B4-BE49-F238E27FC236}">
                <a16:creationId xmlns:a16="http://schemas.microsoft.com/office/drawing/2014/main" id="{5BFEAFE7-09D3-4FDC-82E6-630ED28ACCE4}"/>
              </a:ext>
            </a:extLst>
          </p:cNvPr>
          <p:cNvPicPr>
            <a:picLocks noChangeAspect="1"/>
          </p:cNvPicPr>
          <p:nvPr/>
        </p:nvPicPr>
        <p:blipFill>
          <a:blip r:embed="rId6"/>
          <a:stretch>
            <a:fillRect/>
          </a:stretch>
        </p:blipFill>
        <p:spPr>
          <a:xfrm>
            <a:off x="7592029" y="1431983"/>
            <a:ext cx="4262390" cy="3012089"/>
          </a:xfrm>
          <a:prstGeom prst="rect">
            <a:avLst/>
          </a:prstGeom>
        </p:spPr>
      </p:pic>
    </p:spTree>
    <p:extLst>
      <p:ext uri="{BB962C8B-B14F-4D97-AF65-F5344CB8AC3E}">
        <p14:creationId xmlns:p14="http://schemas.microsoft.com/office/powerpoint/2010/main" val="39107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8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36D2-EF23-4D0C-ADE1-0065C05366C5}"/>
              </a:ext>
            </a:extLst>
          </p:cNvPr>
          <p:cNvSpPr>
            <a:spLocks noGrp="1"/>
          </p:cNvSpPr>
          <p:nvPr>
            <p:ph type="title"/>
          </p:nvPr>
        </p:nvSpPr>
        <p:spPr>
          <a:xfrm>
            <a:off x="1283799" y="342420"/>
            <a:ext cx="9291215" cy="1049235"/>
          </a:xfrm>
        </p:spPr>
        <p:txBody>
          <a:bodyPr/>
          <a:lstStyle/>
          <a:p>
            <a:r>
              <a:rPr lang="en-US" dirty="0"/>
              <a:t>FL State Statutes </a:t>
            </a:r>
          </a:p>
        </p:txBody>
      </p:sp>
      <p:sp>
        <p:nvSpPr>
          <p:cNvPr id="3" name="Content Placeholder 2">
            <a:extLst>
              <a:ext uri="{FF2B5EF4-FFF2-40B4-BE49-F238E27FC236}">
                <a16:creationId xmlns:a16="http://schemas.microsoft.com/office/drawing/2014/main" id="{5BBCBC85-99D8-4E80-A3AF-F7056120F0DE}"/>
              </a:ext>
            </a:extLst>
          </p:cNvPr>
          <p:cNvSpPr>
            <a:spLocks noGrp="1"/>
          </p:cNvSpPr>
          <p:nvPr>
            <p:ph idx="1"/>
          </p:nvPr>
        </p:nvSpPr>
        <p:spPr>
          <a:xfrm>
            <a:off x="466344" y="1277501"/>
            <a:ext cx="6110625" cy="3450613"/>
          </a:xfrm>
        </p:spPr>
        <p:txBody>
          <a:bodyPr>
            <a:normAutofit/>
          </a:bodyPr>
          <a:lstStyle/>
          <a:p>
            <a:r>
              <a:rPr lang="en-US" dirty="0"/>
              <a:t>The 2022 Florida Statutes</a:t>
            </a:r>
          </a:p>
          <a:p>
            <a:pPr lvl="1"/>
            <a:r>
              <a:rPr lang="en-US" dirty="0"/>
              <a:t>1003.42 </a:t>
            </a:r>
            <a:r>
              <a:rPr lang="en-US" sz="3200" dirty="0"/>
              <a:t>Required instruction</a:t>
            </a:r>
          </a:p>
          <a:p>
            <a:pPr lvl="1"/>
            <a:r>
              <a:rPr lang="en-US" dirty="0">
                <a:hlinkClick r:id="rId2"/>
              </a:rPr>
              <a:t>http://www.leg.state.fl.us/statutes/index.cfm?App_mode=Display_Statute&amp;URL=1000-1099/1003/Sections/1003.42.html</a:t>
            </a:r>
            <a:r>
              <a:rPr lang="en-US" dirty="0"/>
              <a:t> </a:t>
            </a:r>
          </a:p>
          <a:p>
            <a:pPr lvl="1"/>
            <a:endParaRPr lang="en-US" dirty="0"/>
          </a:p>
        </p:txBody>
      </p:sp>
      <p:pic>
        <p:nvPicPr>
          <p:cNvPr id="5" name="Picture 4">
            <a:extLst>
              <a:ext uri="{FF2B5EF4-FFF2-40B4-BE49-F238E27FC236}">
                <a16:creationId xmlns:a16="http://schemas.microsoft.com/office/drawing/2014/main" id="{9084351E-A0A1-4311-833C-CE99D3400B29}"/>
              </a:ext>
            </a:extLst>
          </p:cNvPr>
          <p:cNvPicPr>
            <a:picLocks noChangeAspect="1"/>
          </p:cNvPicPr>
          <p:nvPr/>
        </p:nvPicPr>
        <p:blipFill rotWithShape="1">
          <a:blip r:embed="rId3"/>
          <a:srcRect l="57936" t="7135" r="16193" b="6753"/>
          <a:stretch/>
        </p:blipFill>
        <p:spPr>
          <a:xfrm>
            <a:off x="6853806" y="1115617"/>
            <a:ext cx="4871850" cy="5329574"/>
          </a:xfrm>
          <a:prstGeom prst="rect">
            <a:avLst/>
          </a:prstGeom>
        </p:spPr>
      </p:pic>
      <p:sp>
        <p:nvSpPr>
          <p:cNvPr id="6" name="Rectangle 5">
            <a:extLst>
              <a:ext uri="{FF2B5EF4-FFF2-40B4-BE49-F238E27FC236}">
                <a16:creationId xmlns:a16="http://schemas.microsoft.com/office/drawing/2014/main" id="{442E116E-D158-4AFB-8CA1-FDBDDCA7DE1F}"/>
              </a:ext>
            </a:extLst>
          </p:cNvPr>
          <p:cNvSpPr/>
          <p:nvPr/>
        </p:nvSpPr>
        <p:spPr>
          <a:xfrm>
            <a:off x="7810150" y="5536734"/>
            <a:ext cx="3716323" cy="7717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8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097C-680D-4D88-9696-776FEC140CB5}"/>
              </a:ext>
            </a:extLst>
          </p:cNvPr>
          <p:cNvSpPr>
            <a:spLocks noGrp="1"/>
          </p:cNvSpPr>
          <p:nvPr>
            <p:ph type="title"/>
          </p:nvPr>
        </p:nvSpPr>
        <p:spPr>
          <a:xfrm>
            <a:off x="1283799" y="279901"/>
            <a:ext cx="9291215" cy="768723"/>
          </a:xfrm>
        </p:spPr>
        <p:txBody>
          <a:bodyPr/>
          <a:lstStyle/>
          <a:p>
            <a:r>
              <a:rPr lang="en-US" dirty="0"/>
              <a:t>FL State Statutes </a:t>
            </a:r>
          </a:p>
        </p:txBody>
      </p:sp>
      <p:sp>
        <p:nvSpPr>
          <p:cNvPr id="3" name="Content Placeholder 2">
            <a:extLst>
              <a:ext uri="{FF2B5EF4-FFF2-40B4-BE49-F238E27FC236}">
                <a16:creationId xmlns:a16="http://schemas.microsoft.com/office/drawing/2014/main" id="{36A94A6D-276E-4A04-A12B-705E5BE24B4C}"/>
              </a:ext>
            </a:extLst>
          </p:cNvPr>
          <p:cNvSpPr>
            <a:spLocks noGrp="1"/>
          </p:cNvSpPr>
          <p:nvPr>
            <p:ph idx="1"/>
          </p:nvPr>
        </p:nvSpPr>
        <p:spPr>
          <a:xfrm>
            <a:off x="478172" y="1157681"/>
            <a:ext cx="11014745" cy="5150839"/>
          </a:xfrm>
        </p:spPr>
        <p:txBody>
          <a:bodyPr>
            <a:normAutofit fontScale="70000" lnSpcReduction="20000"/>
          </a:bodyPr>
          <a:lstStyle/>
          <a:p>
            <a:r>
              <a:rPr lang="en-US" dirty="0"/>
              <a:t>h) The </a:t>
            </a:r>
            <a:r>
              <a:rPr lang="en-US" dirty="0">
                <a:highlight>
                  <a:srgbClr val="800080"/>
                </a:highlight>
              </a:rPr>
              <a:t>history of African Americans</a:t>
            </a:r>
            <a:r>
              <a:rPr lang="en-US" dirty="0"/>
              <a:t>, including the history of African peoples before the political conflicts that led to the development of slavery, the passage to America, the enslavement experience, abolition, and the history and contributions of Americans of the African diaspora to society. Students shall develop an understanding of the ramifications of prejudice, racism, and stereotyping on individual freedoms, and examine what it means to be a responsible and respectful person, for the purpose of encouraging tolerance of diversity in a pluralistic society and for nurturing and protecting democratic values and institutions. Instruction shall include the roles and contributions of individuals from all walks of life and their endeavors to learn and thrive throughout history as artists, scientists, educators, businesspeople, influential thinkers, members of the faith community, and political and governmental leaders and the courageous steps they took to fulfill the promise of democracy and unite the nation. Instructional materials shall include the vital contributions of African Americans to build and strengthen American society and celebrate the inspirational stories of African Americans who prospered, even in the most difficult circumstances. Instructional personnel may facilitate discussions and use curricula to address, in an age-appropriate manner, how the individual freedoms of persons have been infringed by slavery, racial oppression, racial segregation, and racial discrimination, as well as topics relating to the enactment and enforcement of laws resulting in racial oppression, racial segregation, and racial discrimination and how recognition of these freedoms has overturned these unjust laws. However, classroom instruction and curriculum may not be used to indoctrinate or persuade students to a particular point of view inconsistent with the principles enumerated in subsection (3) or the state academic standards. The department shall prepare and offer standards and curriculum for the instruction required by this paragraph and may seek input from the Commissioner of Education’s African American History Task Force.</a:t>
            </a:r>
          </a:p>
          <a:p>
            <a:r>
              <a:rPr lang="en-US" dirty="0"/>
              <a:t>(l) </a:t>
            </a:r>
            <a:r>
              <a:rPr lang="en-US" dirty="0">
                <a:highlight>
                  <a:srgbClr val="800080"/>
                </a:highlight>
              </a:rPr>
              <a:t>The history of the state</a:t>
            </a:r>
          </a:p>
        </p:txBody>
      </p:sp>
    </p:spTree>
    <p:extLst>
      <p:ext uri="{BB962C8B-B14F-4D97-AF65-F5344CB8AC3E}">
        <p14:creationId xmlns:p14="http://schemas.microsoft.com/office/powerpoint/2010/main" val="30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60D6-39E8-40E4-9EDD-54A9961F928B}"/>
              </a:ext>
            </a:extLst>
          </p:cNvPr>
          <p:cNvSpPr>
            <a:spLocks noGrp="1"/>
          </p:cNvSpPr>
          <p:nvPr>
            <p:ph type="title"/>
          </p:nvPr>
        </p:nvSpPr>
        <p:spPr/>
        <p:txBody>
          <a:bodyPr/>
          <a:lstStyle/>
          <a:p>
            <a:r>
              <a:rPr lang="en-US" dirty="0"/>
              <a:t>Examples</a:t>
            </a:r>
          </a:p>
        </p:txBody>
      </p:sp>
      <p:pic>
        <p:nvPicPr>
          <p:cNvPr id="4" name="Online Media 3" title="Montford Middle School - Black History Museum">
            <a:hlinkClick r:id="" action="ppaction://media"/>
            <a:extLst>
              <a:ext uri="{FF2B5EF4-FFF2-40B4-BE49-F238E27FC236}">
                <a16:creationId xmlns:a16="http://schemas.microsoft.com/office/drawing/2014/main" id="{3A0A111A-889C-44D4-834A-A160ADE61ECE}"/>
              </a:ext>
            </a:extLst>
          </p:cNvPr>
          <p:cNvPicPr>
            <a:picLocks noGrp="1" noRot="1" noChangeAspect="1"/>
          </p:cNvPicPr>
          <p:nvPr>
            <p:ph idx="1"/>
            <a:videoFile r:link="rId1"/>
          </p:nvPr>
        </p:nvPicPr>
        <p:blipFill>
          <a:blip r:embed="rId4"/>
          <a:stretch>
            <a:fillRect/>
          </a:stretch>
        </p:blipFill>
        <p:spPr>
          <a:xfrm>
            <a:off x="488842" y="2210995"/>
            <a:ext cx="5166736" cy="2906289"/>
          </a:xfrm>
          <a:prstGeom prst="rect">
            <a:avLst/>
          </a:prstGeom>
          <a:ln w="9525" cap="flat">
            <a:solidFill>
              <a:srgbClr val="383838"/>
            </a:solidFill>
          </a:ln>
          <a:effectLst>
            <a:outerShdw blurRad="152400" dist="317500" dir="6000000" sx="105000" sy="105000" algn="tl" rotWithShape="0">
              <a:srgbClr val="000000">
                <a:alpha val="30000"/>
              </a:srgbClr>
            </a:outerShdw>
          </a:effectLst>
          <a:scene3d>
            <a:camera prst="perspectiveRight" fov="2100000">
              <a:rot lat="0" lon="20400000" rev="0"/>
            </a:camera>
            <a:lightRig rig="threePt" dir="t"/>
          </a:scene3d>
          <a:sp3d extrusionH="889000" prstMaterial="matte">
            <a:extrusionClr>
              <a:srgbClr val="777777"/>
            </a:extrusionClr>
          </a:sp3d>
        </p:spPr>
      </p:pic>
      <p:pic>
        <p:nvPicPr>
          <p:cNvPr id="5" name="Online Media 4">
            <a:hlinkClick r:id="" action="ppaction://media"/>
            <a:extLst>
              <a:ext uri="{FF2B5EF4-FFF2-40B4-BE49-F238E27FC236}">
                <a16:creationId xmlns:a16="http://schemas.microsoft.com/office/drawing/2014/main" id="{8578F839-DAF4-49A2-97BB-6326C9BEC8AB}"/>
              </a:ext>
            </a:extLst>
          </p:cNvPr>
          <p:cNvPicPr>
            <a:picLocks noRot="1" noChangeAspect="1"/>
          </p:cNvPicPr>
          <p:nvPr>
            <a:videoFile r:link="rId2"/>
          </p:nvPr>
        </p:nvPicPr>
        <p:blipFill>
          <a:blip r:embed="rId5"/>
          <a:stretch>
            <a:fillRect/>
          </a:stretch>
        </p:blipFill>
        <p:spPr>
          <a:xfrm>
            <a:off x="6218523" y="2210995"/>
            <a:ext cx="5166736" cy="2906289"/>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sp>
        <p:nvSpPr>
          <p:cNvPr id="6" name="TextBox 5">
            <a:extLst>
              <a:ext uri="{FF2B5EF4-FFF2-40B4-BE49-F238E27FC236}">
                <a16:creationId xmlns:a16="http://schemas.microsoft.com/office/drawing/2014/main" id="{64DE8968-39BA-46C8-BB6B-3D4031E9759A}"/>
              </a:ext>
            </a:extLst>
          </p:cNvPr>
          <p:cNvSpPr txBox="1"/>
          <p:nvPr/>
        </p:nvSpPr>
        <p:spPr>
          <a:xfrm>
            <a:off x="1963024" y="5289859"/>
            <a:ext cx="3942825" cy="369332"/>
          </a:xfrm>
          <a:prstGeom prst="rect">
            <a:avLst/>
          </a:prstGeom>
          <a:noFill/>
        </p:spPr>
        <p:txBody>
          <a:bodyPr wrap="square" rtlCol="0">
            <a:spAutoFit/>
          </a:bodyPr>
          <a:lstStyle/>
          <a:p>
            <a:r>
              <a:rPr lang="en-US" dirty="0"/>
              <a:t>Black History</a:t>
            </a:r>
          </a:p>
        </p:txBody>
      </p:sp>
      <p:sp>
        <p:nvSpPr>
          <p:cNvPr id="7" name="TextBox 6">
            <a:extLst>
              <a:ext uri="{FF2B5EF4-FFF2-40B4-BE49-F238E27FC236}">
                <a16:creationId xmlns:a16="http://schemas.microsoft.com/office/drawing/2014/main" id="{A6329B91-BEEC-4A2E-A3D8-E573E7D264AE}"/>
              </a:ext>
            </a:extLst>
          </p:cNvPr>
          <p:cNvSpPr txBox="1"/>
          <p:nvPr/>
        </p:nvSpPr>
        <p:spPr>
          <a:xfrm>
            <a:off x="8004496" y="5289859"/>
            <a:ext cx="3942825" cy="369332"/>
          </a:xfrm>
          <a:prstGeom prst="rect">
            <a:avLst/>
          </a:prstGeom>
          <a:noFill/>
        </p:spPr>
        <p:txBody>
          <a:bodyPr wrap="square" rtlCol="0">
            <a:spAutoFit/>
          </a:bodyPr>
          <a:lstStyle/>
          <a:p>
            <a:r>
              <a:rPr lang="en-US" dirty="0"/>
              <a:t>Holocaust</a:t>
            </a:r>
          </a:p>
        </p:txBody>
      </p:sp>
    </p:spTree>
    <p:extLst>
      <p:ext uri="{BB962C8B-B14F-4D97-AF65-F5344CB8AC3E}">
        <p14:creationId xmlns:p14="http://schemas.microsoft.com/office/powerpoint/2010/main" val="189673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44F8-6674-4E01-9C85-AAF693C45C48}"/>
              </a:ext>
            </a:extLst>
          </p:cNvPr>
          <p:cNvSpPr>
            <a:spLocks noGrp="1"/>
          </p:cNvSpPr>
          <p:nvPr>
            <p:ph type="title"/>
          </p:nvPr>
        </p:nvSpPr>
        <p:spPr/>
        <p:txBody>
          <a:bodyPr/>
          <a:lstStyle/>
          <a:p>
            <a:r>
              <a:rPr lang="en-US" dirty="0"/>
              <a:t>Florida Museum</a:t>
            </a:r>
          </a:p>
        </p:txBody>
      </p:sp>
      <p:pic>
        <p:nvPicPr>
          <p:cNvPr id="4" name="Picture 3">
            <a:extLst>
              <a:ext uri="{FF2B5EF4-FFF2-40B4-BE49-F238E27FC236}">
                <a16:creationId xmlns:a16="http://schemas.microsoft.com/office/drawing/2014/main" id="{8040AD67-BABF-482D-A6FA-C37BECB81680}"/>
              </a:ext>
            </a:extLst>
          </p:cNvPr>
          <p:cNvPicPr>
            <a:picLocks noChangeAspect="1"/>
          </p:cNvPicPr>
          <p:nvPr/>
        </p:nvPicPr>
        <p:blipFill>
          <a:blip r:embed="rId2"/>
          <a:stretch>
            <a:fillRect/>
          </a:stretch>
        </p:blipFill>
        <p:spPr>
          <a:xfrm>
            <a:off x="542626" y="2226182"/>
            <a:ext cx="10974448" cy="2537841"/>
          </a:xfrm>
          <a:prstGeom prst="rect">
            <a:avLst/>
          </a:prstGeom>
        </p:spPr>
      </p:pic>
    </p:spTree>
    <p:extLst>
      <p:ext uri="{BB962C8B-B14F-4D97-AF65-F5344CB8AC3E}">
        <p14:creationId xmlns:p14="http://schemas.microsoft.com/office/powerpoint/2010/main" val="81502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A142-99F2-483D-BFFC-2945B6A4CD50}"/>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0ECA1865-E40E-4D5C-AA25-39BE3427EE40}"/>
              </a:ext>
            </a:extLst>
          </p:cNvPr>
          <p:cNvSpPr>
            <a:spLocks noGrp="1"/>
          </p:cNvSpPr>
          <p:nvPr>
            <p:ph idx="1"/>
          </p:nvPr>
        </p:nvSpPr>
        <p:spPr>
          <a:xfrm>
            <a:off x="922789" y="1770077"/>
            <a:ext cx="9592811" cy="4159667"/>
          </a:xfrm>
        </p:spPr>
        <p:txBody>
          <a:bodyPr/>
          <a:lstStyle/>
          <a:p>
            <a:r>
              <a:rPr lang="en-US" dirty="0"/>
              <a:t>Create a rotation on how many topics every few years-</a:t>
            </a:r>
          </a:p>
          <a:p>
            <a:pPr lvl="1"/>
            <a:r>
              <a:rPr lang="en-US" dirty="0"/>
              <a:t>Middle School 6-8 (3 topics for museum from the FL State Statutes)</a:t>
            </a:r>
          </a:p>
          <a:p>
            <a:pPr lvl="1"/>
            <a:r>
              <a:rPr lang="en-US" dirty="0"/>
              <a:t>High School 9-12 (4 topics for museum)</a:t>
            </a:r>
          </a:p>
          <a:p>
            <a:pPr lvl="1"/>
            <a:r>
              <a:rPr lang="en-US" dirty="0"/>
              <a:t>Elementary 3-5 (3 topics)</a:t>
            </a:r>
          </a:p>
          <a:p>
            <a:r>
              <a:rPr lang="en-US" dirty="0"/>
              <a:t>No repetition of topic for students </a:t>
            </a:r>
          </a:p>
          <a:p>
            <a:r>
              <a:rPr lang="en-US" dirty="0"/>
              <a:t>As a group- decide which topics need emphasis at your school</a:t>
            </a:r>
          </a:p>
          <a:p>
            <a:pPr lvl="1"/>
            <a:r>
              <a:rPr lang="en-US" dirty="0"/>
              <a:t>District, school </a:t>
            </a:r>
          </a:p>
          <a:p>
            <a:pPr lvl="1"/>
            <a:endParaRPr lang="en-US" dirty="0"/>
          </a:p>
          <a:p>
            <a:pPr lvl="1"/>
            <a:endParaRPr lang="en-US" dirty="0"/>
          </a:p>
        </p:txBody>
      </p:sp>
      <p:pic>
        <p:nvPicPr>
          <p:cNvPr id="5" name="Graphic 4" descr="Repeat">
            <a:extLst>
              <a:ext uri="{FF2B5EF4-FFF2-40B4-BE49-F238E27FC236}">
                <a16:creationId xmlns:a16="http://schemas.microsoft.com/office/drawing/2014/main" id="{C79CD8A2-9724-486F-8A3E-3C81B3CF09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5643" y="1607224"/>
            <a:ext cx="2662716" cy="2662716"/>
          </a:xfrm>
          <a:prstGeom prst="rect">
            <a:avLst/>
          </a:prstGeom>
        </p:spPr>
      </p:pic>
    </p:spTree>
    <p:extLst>
      <p:ext uri="{BB962C8B-B14F-4D97-AF65-F5344CB8AC3E}">
        <p14:creationId xmlns:p14="http://schemas.microsoft.com/office/powerpoint/2010/main" val="8284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67A5-FA9D-4768-827B-57C9569E88E8}"/>
              </a:ext>
            </a:extLst>
          </p:cNvPr>
          <p:cNvSpPr>
            <a:spLocks noGrp="1"/>
          </p:cNvSpPr>
          <p:nvPr>
            <p:ph type="title"/>
          </p:nvPr>
        </p:nvSpPr>
        <p:spPr/>
        <p:txBody>
          <a:bodyPr/>
          <a:lstStyle/>
          <a:p>
            <a:r>
              <a:rPr lang="en-US" dirty="0"/>
              <a:t>Who to work with?</a:t>
            </a:r>
          </a:p>
        </p:txBody>
      </p:sp>
      <p:sp>
        <p:nvSpPr>
          <p:cNvPr id="3" name="Content Placeholder 2">
            <a:extLst>
              <a:ext uri="{FF2B5EF4-FFF2-40B4-BE49-F238E27FC236}">
                <a16:creationId xmlns:a16="http://schemas.microsoft.com/office/drawing/2014/main" id="{A2E2524F-16ED-41E2-9F1E-3EF4DAABECDE}"/>
              </a:ext>
            </a:extLst>
          </p:cNvPr>
          <p:cNvSpPr>
            <a:spLocks noGrp="1"/>
          </p:cNvSpPr>
          <p:nvPr>
            <p:ph idx="1"/>
          </p:nvPr>
        </p:nvSpPr>
        <p:spPr>
          <a:xfrm>
            <a:off x="1082181" y="2015732"/>
            <a:ext cx="9660614" cy="3797839"/>
          </a:xfrm>
        </p:spPr>
        <p:txBody>
          <a:bodyPr>
            <a:normAutofit fontScale="92500" lnSpcReduction="20000"/>
          </a:bodyPr>
          <a:lstStyle/>
          <a:p>
            <a:r>
              <a:rPr lang="en-US" dirty="0"/>
              <a:t>Department heads (social studies, language arts teachers, science/math, foreign language, art, music?)</a:t>
            </a:r>
          </a:p>
          <a:p>
            <a:r>
              <a:rPr lang="en-US" dirty="0"/>
              <a:t>Classroom teachers (next slide)</a:t>
            </a:r>
          </a:p>
          <a:p>
            <a:r>
              <a:rPr lang="en-US" dirty="0"/>
              <a:t>Administration</a:t>
            </a:r>
          </a:p>
          <a:p>
            <a:endParaRPr lang="en-US" dirty="0"/>
          </a:p>
          <a:p>
            <a:r>
              <a:rPr lang="en-US" dirty="0"/>
              <a:t>Outside sources:</a:t>
            </a:r>
          </a:p>
          <a:p>
            <a:pPr lvl="1"/>
            <a:r>
              <a:rPr lang="en-US" dirty="0"/>
              <a:t>Holocaust task force- DOE (posters, trunk)</a:t>
            </a:r>
          </a:p>
          <a:p>
            <a:pPr lvl="1"/>
            <a:r>
              <a:rPr lang="en-US" dirty="0"/>
              <a:t>Local historians</a:t>
            </a:r>
          </a:p>
          <a:p>
            <a:pPr lvl="1"/>
            <a:r>
              <a:rPr lang="en-US" dirty="0"/>
              <a:t>Local universities</a:t>
            </a:r>
          </a:p>
          <a:p>
            <a:pPr lvl="1"/>
            <a:r>
              <a:rPr lang="en-US" dirty="0"/>
              <a:t>Florida History Museum (free FL folk music CDs)</a:t>
            </a:r>
          </a:p>
        </p:txBody>
      </p:sp>
      <p:pic>
        <p:nvPicPr>
          <p:cNvPr id="5" name="Graphic 4" descr="Group success">
            <a:extLst>
              <a:ext uri="{FF2B5EF4-FFF2-40B4-BE49-F238E27FC236}">
                <a16:creationId xmlns:a16="http://schemas.microsoft.com/office/drawing/2014/main" id="{EDFA41F0-C508-4E48-B288-F029C92609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7382" y="3487279"/>
            <a:ext cx="3370721" cy="3370721"/>
          </a:xfrm>
          <a:prstGeom prst="rect">
            <a:avLst/>
          </a:prstGeom>
        </p:spPr>
      </p:pic>
    </p:spTree>
    <p:extLst>
      <p:ext uri="{BB962C8B-B14F-4D97-AF65-F5344CB8AC3E}">
        <p14:creationId xmlns:p14="http://schemas.microsoft.com/office/powerpoint/2010/main" val="72334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C911-3F95-4B2D-A2EF-CD6A4C47EE62}"/>
              </a:ext>
            </a:extLst>
          </p:cNvPr>
          <p:cNvSpPr>
            <a:spLocks noGrp="1"/>
          </p:cNvSpPr>
          <p:nvPr>
            <p:ph type="title"/>
          </p:nvPr>
        </p:nvSpPr>
        <p:spPr/>
        <p:txBody>
          <a:bodyPr/>
          <a:lstStyle/>
          <a:p>
            <a:r>
              <a:rPr lang="en-US" dirty="0"/>
              <a:t>Interactivity?</a:t>
            </a:r>
          </a:p>
        </p:txBody>
      </p:sp>
      <p:sp>
        <p:nvSpPr>
          <p:cNvPr id="3" name="Content Placeholder 2">
            <a:extLst>
              <a:ext uri="{FF2B5EF4-FFF2-40B4-BE49-F238E27FC236}">
                <a16:creationId xmlns:a16="http://schemas.microsoft.com/office/drawing/2014/main" id="{B576DC42-7970-46DF-9404-23A4B03A6982}"/>
              </a:ext>
            </a:extLst>
          </p:cNvPr>
          <p:cNvSpPr>
            <a:spLocks noGrp="1"/>
          </p:cNvSpPr>
          <p:nvPr>
            <p:ph idx="1"/>
          </p:nvPr>
        </p:nvSpPr>
        <p:spPr>
          <a:xfrm>
            <a:off x="1252263" y="1853755"/>
            <a:ext cx="7003842" cy="4644028"/>
          </a:xfrm>
        </p:spPr>
        <p:txBody>
          <a:bodyPr/>
          <a:lstStyle/>
          <a:p>
            <a:r>
              <a:rPr lang="en-US" dirty="0"/>
              <a:t>Does your school have the digital tools to make it more interactive?</a:t>
            </a:r>
          </a:p>
          <a:p>
            <a:endParaRPr lang="en-US" dirty="0"/>
          </a:p>
          <a:p>
            <a:r>
              <a:rPr lang="en-US" dirty="0"/>
              <a:t>Class set of </a:t>
            </a:r>
            <a:r>
              <a:rPr lang="en-US" dirty="0" err="1"/>
              <a:t>ipads</a:t>
            </a:r>
            <a:r>
              <a:rPr lang="en-US" dirty="0"/>
              <a:t> and headphones?</a:t>
            </a:r>
          </a:p>
          <a:p>
            <a:pPr lvl="1"/>
            <a:r>
              <a:rPr lang="en-US" dirty="0"/>
              <a:t>Create QR codes</a:t>
            </a:r>
          </a:p>
          <a:p>
            <a:pPr lvl="1"/>
            <a:endParaRPr lang="en-US" dirty="0"/>
          </a:p>
          <a:p>
            <a:r>
              <a:rPr lang="en-US" dirty="0"/>
              <a:t>Large screen and sound system for a short video upon entrance or exit?</a:t>
            </a:r>
          </a:p>
        </p:txBody>
      </p:sp>
    </p:spTree>
    <p:extLst>
      <p:ext uri="{BB962C8B-B14F-4D97-AF65-F5344CB8AC3E}">
        <p14:creationId xmlns:p14="http://schemas.microsoft.com/office/powerpoint/2010/main" val="144719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4F8B-BDAC-48CF-88BD-1D66B9761DDE}"/>
              </a:ext>
            </a:extLst>
          </p:cNvPr>
          <p:cNvSpPr>
            <a:spLocks noGrp="1"/>
          </p:cNvSpPr>
          <p:nvPr>
            <p:ph type="title"/>
          </p:nvPr>
        </p:nvSpPr>
        <p:spPr/>
        <p:txBody>
          <a:bodyPr/>
          <a:lstStyle/>
          <a:p>
            <a:r>
              <a:rPr lang="en-US" dirty="0"/>
              <a:t>Classroom teachers</a:t>
            </a:r>
          </a:p>
        </p:txBody>
      </p:sp>
      <p:sp>
        <p:nvSpPr>
          <p:cNvPr id="3" name="Content Placeholder 2">
            <a:extLst>
              <a:ext uri="{FF2B5EF4-FFF2-40B4-BE49-F238E27FC236}">
                <a16:creationId xmlns:a16="http://schemas.microsoft.com/office/drawing/2014/main" id="{864C58CE-80B9-4368-8BDB-EF3EBB23F0AA}"/>
              </a:ext>
            </a:extLst>
          </p:cNvPr>
          <p:cNvSpPr>
            <a:spLocks noGrp="1"/>
          </p:cNvSpPr>
          <p:nvPr>
            <p:ph idx="1"/>
          </p:nvPr>
        </p:nvSpPr>
        <p:spPr>
          <a:xfrm>
            <a:off x="704675" y="2015732"/>
            <a:ext cx="10038119" cy="3411945"/>
          </a:xfrm>
        </p:spPr>
        <p:txBody>
          <a:bodyPr/>
          <a:lstStyle/>
          <a:p>
            <a:r>
              <a:rPr lang="en-US" dirty="0"/>
              <a:t>Buy in??</a:t>
            </a:r>
          </a:p>
          <a:p>
            <a:pPr lvl="1"/>
            <a:r>
              <a:rPr lang="en-US" dirty="0"/>
              <a:t>Power of choice</a:t>
            </a:r>
          </a:p>
          <a:p>
            <a:pPr lvl="1"/>
            <a:r>
              <a:rPr lang="en-US" dirty="0"/>
              <a:t>How do they WANT to show their student’s mastery of the general topic?</a:t>
            </a:r>
          </a:p>
          <a:p>
            <a:pPr marL="457200" lvl="1" indent="0">
              <a:buNone/>
            </a:pPr>
            <a:endParaRPr lang="en-US" dirty="0"/>
          </a:p>
          <a:p>
            <a:r>
              <a:rPr lang="en-US" dirty="0"/>
              <a:t>Create a master list of what their classes are doing (topic and project type)</a:t>
            </a:r>
          </a:p>
          <a:p>
            <a:pPr lvl="1"/>
            <a:r>
              <a:rPr lang="en-US" dirty="0"/>
              <a:t>Why? so there is no overlap or leave out major milestones</a:t>
            </a:r>
          </a:p>
          <a:p>
            <a:pPr lvl="2"/>
            <a:r>
              <a:rPr lang="en-US" dirty="0"/>
              <a:t>Ex) African American History- chronological? Civics- court cases?</a:t>
            </a:r>
          </a:p>
        </p:txBody>
      </p:sp>
      <p:pic>
        <p:nvPicPr>
          <p:cNvPr id="5" name="Graphic 4" descr="Checklist RTL">
            <a:extLst>
              <a:ext uri="{FF2B5EF4-FFF2-40B4-BE49-F238E27FC236}">
                <a16:creationId xmlns:a16="http://schemas.microsoft.com/office/drawing/2014/main" id="{27FF7A05-3ED8-410B-B825-28333682EF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7398" y="3496886"/>
            <a:ext cx="1930791" cy="1930791"/>
          </a:xfrm>
          <a:prstGeom prst="rect">
            <a:avLst/>
          </a:prstGeom>
        </p:spPr>
      </p:pic>
    </p:spTree>
    <p:extLst>
      <p:ext uri="{BB962C8B-B14F-4D97-AF65-F5344CB8AC3E}">
        <p14:creationId xmlns:p14="http://schemas.microsoft.com/office/powerpoint/2010/main" val="8886288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a7920f95-a6cc-4f13-aa9c-77ec26615d53" xsi:nil="true"/>
    <LMS_Mappings xmlns="a7920f95-a6cc-4f13-aa9c-77ec26615d53" xsi:nil="true"/>
    <_ip_UnifiedCompliancePolicyUIAction xmlns="http://schemas.microsoft.com/sharepoint/v3" xsi:nil="true"/>
    <Has_Teacher_Only_SectionGroup xmlns="a7920f95-a6cc-4f13-aa9c-77ec26615d53" xsi:nil="true"/>
    <Teachers xmlns="a7920f95-a6cc-4f13-aa9c-77ec26615d53">
      <UserInfo>
        <DisplayName/>
        <AccountId xsi:nil="true"/>
        <AccountType/>
      </UserInfo>
    </Teachers>
    <Self_Registration_Enabled xmlns="a7920f95-a6cc-4f13-aa9c-77ec26615d53" xsi:nil="true"/>
    <Is_Collaboration_Space_Locked xmlns="a7920f95-a6cc-4f13-aa9c-77ec26615d53" xsi:nil="true"/>
    <TeamsChannelId xmlns="a7920f95-a6cc-4f13-aa9c-77ec26615d53" xsi:nil="true"/>
    <Invited_Teachers xmlns="a7920f95-a6cc-4f13-aa9c-77ec26615d53" xsi:nil="true"/>
    <Invited_Students xmlns="a7920f95-a6cc-4f13-aa9c-77ec26615d53" xsi:nil="true"/>
    <IsNotebookLocked xmlns="a7920f95-a6cc-4f13-aa9c-77ec26615d53" xsi:nil="true"/>
    <CultureName xmlns="a7920f95-a6cc-4f13-aa9c-77ec26615d53" xsi:nil="true"/>
    <_ip_UnifiedCompliancePolicyProperties xmlns="http://schemas.microsoft.com/sharepoint/v3" xsi:nil="true"/>
    <Templates xmlns="a7920f95-a6cc-4f13-aa9c-77ec26615d53" xsi:nil="true"/>
    <DefaultSectionNames xmlns="a7920f95-a6cc-4f13-aa9c-77ec26615d53" xsi:nil="true"/>
    <FolderType xmlns="a7920f95-a6cc-4f13-aa9c-77ec26615d53" xsi:nil="true"/>
    <Owner xmlns="a7920f95-a6cc-4f13-aa9c-77ec26615d53">
      <UserInfo>
        <DisplayName/>
        <AccountId xsi:nil="true"/>
        <AccountType/>
      </UserInfo>
    </Owner>
    <Students xmlns="a7920f95-a6cc-4f13-aa9c-77ec26615d53">
      <UserInfo>
        <DisplayName/>
        <AccountId xsi:nil="true"/>
        <AccountType/>
      </UserInfo>
    </Students>
    <NotebookType xmlns="a7920f95-a6cc-4f13-aa9c-77ec26615d53" xsi:nil="true"/>
    <Student_Groups xmlns="a7920f95-a6cc-4f13-aa9c-77ec26615d53">
      <UserInfo>
        <DisplayName/>
        <AccountId xsi:nil="true"/>
        <AccountType/>
      </UserInfo>
    </Student_Groups>
    <Distribution_Groups xmlns="a7920f95-a6cc-4f13-aa9c-77ec26615d53" xsi:nil="true"/>
    <Math_Settings xmlns="a7920f95-a6cc-4f13-aa9c-77ec26615d53" xsi:nil="true"/>
    <_activity xmlns="a7920f95-a6cc-4f13-aa9c-77ec26615d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8B9B8491BF849954FDF797BC9D5E6" ma:contentTypeVersion="38" ma:contentTypeDescription="Create a new document." ma:contentTypeScope="" ma:versionID="265030a7d3bad238121ac2e89a97ca0d">
  <xsd:schema xmlns:xsd="http://www.w3.org/2001/XMLSchema" xmlns:xs="http://www.w3.org/2001/XMLSchema" xmlns:p="http://schemas.microsoft.com/office/2006/metadata/properties" xmlns:ns1="http://schemas.microsoft.com/sharepoint/v3" xmlns:ns3="a7920f95-a6cc-4f13-aa9c-77ec26615d53" xmlns:ns4="3d5fec15-daf7-4988-9a30-8d930c9f594a" targetNamespace="http://schemas.microsoft.com/office/2006/metadata/properties" ma:root="true" ma:fieldsID="9cf104ea36d4829506a3baf1c37d3eb6" ns1:_="" ns3:_="" ns4:_="">
    <xsd:import namespace="http://schemas.microsoft.com/sharepoint/v3"/>
    <xsd:import namespace="a7920f95-a6cc-4f13-aa9c-77ec26615d53"/>
    <xsd:import namespace="3d5fec15-daf7-4988-9a30-8d930c9f594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LengthInSeconds" minOccurs="0"/>
                <xsd:element ref="ns1:_ip_UnifiedCompliancePolicyProperties" minOccurs="0"/>
                <xsd:element ref="ns1:_ip_UnifiedCompliancePolicyUIAc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2" nillable="true" ma:displayName="Unified Compliance Policy Properties" ma:hidden="true" ma:internalName="_ip_UnifiedCompliancePolicyProperties">
      <xsd:simpleType>
        <xsd:restriction base="dms:Note"/>
      </xsd:simpleType>
    </xsd:element>
    <xsd:element name="_ip_UnifiedCompliancePolicyUIAction" ma:index="4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20f95-a6cc-4f13-aa9c-77ec26615d5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MediaLengthInSeconds" ma:index="41" nillable="true" ma:displayName="Length (seconds)" ma:internalName="MediaLengthInSeconds" ma:readOnly="true">
      <xsd:simpleType>
        <xsd:restriction base="dms:Unknown"/>
      </xsd:simpleType>
    </xsd:element>
    <xsd:element name="MediaServiceSearchProperties" ma:index="44" nillable="true" ma:displayName="MediaServiceSearchProperties" ma:hidden="true" ma:internalName="MediaServiceSearchProperties" ma:readOnly="true">
      <xsd:simpleType>
        <xsd:restriction base="dms:Note"/>
      </xsd:simpleType>
    </xsd:element>
    <xsd:element name="_activity" ma:index="4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5fec15-daf7-4988-9a30-8d930c9f59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E60C38-A17E-40C6-9BB2-493CA242549F}">
  <ds:schemaRefs>
    <ds:schemaRef ds:uri="http://www.w3.org/XML/1998/namespace"/>
    <ds:schemaRef ds:uri="3d5fec15-daf7-4988-9a30-8d930c9f594a"/>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sharepoint/v3"/>
    <ds:schemaRef ds:uri="http://schemas.microsoft.com/office/infopath/2007/PartnerControls"/>
    <ds:schemaRef ds:uri="a7920f95-a6cc-4f13-aa9c-77ec26615d53"/>
    <ds:schemaRef ds:uri="http://schemas.microsoft.com/office/2006/metadata/properties"/>
  </ds:schemaRefs>
</ds:datastoreItem>
</file>

<file path=customXml/itemProps2.xml><?xml version="1.0" encoding="utf-8"?>
<ds:datastoreItem xmlns:ds="http://schemas.openxmlformats.org/officeDocument/2006/customXml" ds:itemID="{0F68461C-F750-4B7A-AC4A-1F87A08C8E69}">
  <ds:schemaRefs>
    <ds:schemaRef ds:uri="http://schemas.microsoft.com/sharepoint/v3/contenttype/forms"/>
  </ds:schemaRefs>
</ds:datastoreItem>
</file>

<file path=customXml/itemProps3.xml><?xml version="1.0" encoding="utf-8"?>
<ds:datastoreItem xmlns:ds="http://schemas.openxmlformats.org/officeDocument/2006/customXml" ds:itemID="{05C77B9E-9EF3-4D79-83DA-D2C76EAE1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920f95-a6cc-4f13-aa9c-77ec26615d53"/>
    <ds:schemaRef ds:uri="3d5fec15-daf7-4988-9a30-8d930c9f5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3195</TotalTime>
  <Words>802</Words>
  <Application>Microsoft Office PowerPoint</Application>
  <PresentationFormat>Widescreen</PresentationFormat>
  <Paragraphs>80</Paragraphs>
  <Slides>12</Slides>
  <Notes>2</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Rockwell</vt:lpstr>
      <vt:lpstr>Gallery</vt:lpstr>
      <vt:lpstr>PowerPoint Presentation</vt:lpstr>
      <vt:lpstr>FL State Statutes </vt:lpstr>
      <vt:lpstr>FL State Statutes </vt:lpstr>
      <vt:lpstr>Examples</vt:lpstr>
      <vt:lpstr>Florida Museum</vt:lpstr>
      <vt:lpstr>Topics</vt:lpstr>
      <vt:lpstr>Who to work with?</vt:lpstr>
      <vt:lpstr>Interactivity?</vt:lpstr>
      <vt:lpstr>Classroom teachers</vt:lpstr>
      <vt:lpstr>Suggestions for Classroom teachers</vt:lpstr>
      <vt:lpstr>Classroom teachers</vt:lpstr>
      <vt:lpstr>Teaching POdcasts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Stacy</dc:creator>
  <cp:lastModifiedBy>Thompson, Stacy</cp:lastModifiedBy>
  <cp:revision>15</cp:revision>
  <dcterms:created xsi:type="dcterms:W3CDTF">2022-08-29T16:09:31Z</dcterms:created>
  <dcterms:modified xsi:type="dcterms:W3CDTF">2022-11-16T13:41:35Z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0x01010050F8B9B8491BF849954FDF797BC9D5E6</vt:lpwstr>
  </property>
</Properties>
</file>